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57" r:id="rId3"/>
    <p:sldId id="269" r:id="rId4"/>
    <p:sldId id="270" r:id="rId5"/>
    <p:sldId id="271" r:id="rId6"/>
    <p:sldId id="272" r:id="rId7"/>
    <p:sldId id="275" r:id="rId8"/>
    <p:sldId id="276" r:id="rId9"/>
    <p:sldId id="274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5" r:id="rId26"/>
    <p:sldId id="294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8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68D57-0832-4444-921E-F7D556D1CDC6}" type="datetimeFigureOut">
              <a:rPr lang="en-CA" smtClean="0"/>
              <a:pPr/>
              <a:t>04/10/2010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23178-EF0B-4C39-92F4-D5EF5FBB38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23178-EF0B-4C39-92F4-D5EF5FBB38B8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C14E-AF55-4073-9733-9170A633D88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0E99-83FC-46D1-BD65-C2232E67D707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9205-12AA-4383-B856-8F50E640C5F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D9BF-9D9C-4396-9901-441E34E9446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D35D-7E10-402C-A32C-FE6973D16338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676D-6C4F-45F2-AC92-56E62FC10C1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AEB5-E93C-4D4C-9475-D1C052573940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534-A9DB-4712-83B8-DABBDE143943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1724-F3B1-44AC-A43F-617563B0DF10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556E-5D5A-469A-AB35-27A46C46A269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67B-DD24-4366-BF0A-8E0818D38B8E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B75A1-38FF-4356-A651-C892B5E4D45C}" type="datetime1">
              <a:rPr lang="en-CA" smtClean="0"/>
              <a:pPr/>
              <a:t>04/10/2010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CA" smtClean="0"/>
              <a:t>S. Evans</a:t>
            </a:r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875ECD-BDD6-440F-88DC-B2DB190AD77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35.bin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3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37.bin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5976664" cy="936104"/>
          </a:xfrm>
        </p:spPr>
        <p:txBody>
          <a:bodyPr>
            <a:noAutofit/>
          </a:bodyPr>
          <a:lstStyle/>
          <a:p>
            <a:pPr algn="ctr"/>
            <a:r>
              <a:rPr lang="en-CA" sz="2800" u="sng" dirty="0" smtClean="0"/>
              <a:t/>
            </a:r>
            <a:br>
              <a:rPr lang="en-CA" sz="2800" u="sng" dirty="0" smtClean="0"/>
            </a:br>
            <a:r>
              <a:rPr lang="en-CA" sz="3200" u="sng" dirty="0" smtClean="0"/>
              <a:t>Rational Functions and Their Characteristics (DAY 1):</a:t>
            </a:r>
            <a:r>
              <a:rPr lang="en-CA" sz="3200" dirty="0" smtClean="0"/>
              <a:t/>
            </a:r>
            <a:br>
              <a:rPr lang="en-CA" sz="3200" dirty="0" smtClean="0"/>
            </a:b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800800" cy="4896544"/>
          </a:xfrm>
        </p:spPr>
        <p:txBody>
          <a:bodyPr>
            <a:normAutofit/>
          </a:bodyPr>
          <a:lstStyle/>
          <a:p>
            <a:pPr algn="l"/>
            <a:endParaRPr lang="en-CA" sz="2400" b="1" u="sng" dirty="0" smtClean="0">
              <a:latin typeface="Arial" pitchFamily="34" charset="0"/>
            </a:endParaRPr>
          </a:p>
          <a:p>
            <a:pPr algn="l"/>
            <a:r>
              <a:rPr lang="en-CA" sz="2400" b="1" u="sng" dirty="0" smtClean="0">
                <a:latin typeface="Arial" pitchFamily="34" charset="0"/>
              </a:rPr>
              <a:t>Definition of a Rational Function</a:t>
            </a:r>
            <a:endParaRPr lang="en-CA" sz="2400" b="1" dirty="0" smtClean="0">
              <a:latin typeface="Arial" pitchFamily="34" charset="0"/>
            </a:endParaRPr>
          </a:p>
          <a:p>
            <a:pPr algn="l"/>
            <a:r>
              <a:rPr lang="en-CA" sz="2400" dirty="0" smtClean="0">
                <a:latin typeface="Arial" pitchFamily="34" charset="0"/>
              </a:rPr>
              <a:t>A </a:t>
            </a:r>
            <a:r>
              <a:rPr lang="en-CA" sz="2400" b="1" dirty="0" smtClean="0">
                <a:latin typeface="Arial" pitchFamily="34" charset="0"/>
              </a:rPr>
              <a:t>rational function</a:t>
            </a:r>
            <a:r>
              <a:rPr lang="en-CA" sz="2400" dirty="0" smtClean="0">
                <a:latin typeface="Arial" pitchFamily="34" charset="0"/>
              </a:rPr>
              <a:t> is a quotient of polynomials that has the form </a:t>
            </a: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0" lvl="1" algn="l"/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0" lvl="1" algn="l"/>
            <a:r>
              <a:rPr lang="en-CA" dirty="0" smtClean="0">
                <a:latin typeface="Arial" pitchFamily="34" charset="0"/>
                <a:cs typeface="Arial" pitchFamily="34" charset="0"/>
              </a:rPr>
              <a:t>The domain of a rational function consists of all real numbers except the zeroes of the polynomial in the denominator</a:t>
            </a:r>
            <a:r>
              <a:rPr lang="en-CA" sz="2000" dirty="0" smtClean="0">
                <a:latin typeface="Arial" pitchFamily="34" charset="0"/>
                <a:cs typeface="Arial" pitchFamily="34" charset="0"/>
              </a:rPr>
              <a:t>. </a:t>
            </a:r>
            <a:endParaRPr lang="en-CA" sz="2000" i="1" dirty="0" smtClean="0">
              <a:latin typeface="Arial" pitchFamily="34" charset="0"/>
              <a:cs typeface="Arial" pitchFamily="34" charset="0"/>
            </a:endParaRP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275856" y="2924944"/>
          <a:ext cx="1440160" cy="779103"/>
        </p:xfrm>
        <a:graphic>
          <a:graphicData uri="http://schemas.openxmlformats.org/presentationml/2006/ole">
            <p:oleObj spid="_x0000_s19459" name="Equation" r:id="rId4" imgW="774360" imgH="419040" progId="Equation.DSMT4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635896" y="4725144"/>
          <a:ext cx="3877593" cy="504056"/>
        </p:xfrm>
        <a:graphic>
          <a:graphicData uri="http://schemas.openxmlformats.org/presentationml/2006/ole">
            <p:oleObj spid="_x0000_s19460" name="Equation" r:id="rId5" imgW="214596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</a:rPr>
              <a:t>Horizontal asymptotes are imaginary horizontal lines that the graph will approach as x approaches very large positive values  and/or very large negative values .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The following are general rules for finding a horizontal asymptote: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Given that the numerator and denominator in the rational function are polynomials in  of degree  and , respectively. </a:t>
            </a:r>
            <a:endParaRPr lang="en-CA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CA" sz="2400" dirty="0" smtClean="0"/>
              <a:t> </a:t>
            </a:r>
            <a:endParaRPr lang="en-CA" sz="2400" b="1" dirty="0" smtClean="0"/>
          </a:p>
          <a:p>
            <a:pPr lvl="0">
              <a:buNone/>
            </a:pPr>
            <a:r>
              <a:rPr lang="en-CA" sz="2400" dirty="0" smtClean="0">
                <a:latin typeface="Arial" pitchFamily="34" charset="0"/>
              </a:rPr>
              <a:t>1. If             ,   then the horizontal asymptote is 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2. If             , then the horizontal asymptote is 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3. If             , there is no horizontal asymptote.</a:t>
            </a:r>
            <a:endParaRPr lang="en-CA" sz="2400" b="1" dirty="0" smtClean="0">
              <a:latin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403648" y="4941168"/>
          <a:ext cx="1014658" cy="360040"/>
        </p:xfrm>
        <a:graphic>
          <a:graphicData uri="http://schemas.openxmlformats.org/presentationml/2006/ole">
            <p:oleObj spid="_x0000_s62466" name="Equation" r:id="rId4" imgW="393480" imgH="139680" progId="Equation.DSMT4">
              <p:embed/>
            </p:oleObj>
          </a:graphicData>
        </a:graphic>
      </p:graphicFrame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1403648" y="5877272"/>
          <a:ext cx="1008577" cy="357882"/>
        </p:xfrm>
        <a:graphic>
          <a:graphicData uri="http://schemas.openxmlformats.org/presentationml/2006/ole">
            <p:oleObj spid="_x0000_s62467" name="Equation" r:id="rId5" imgW="393480" imgH="139680" progId="Equation.DSMT4">
              <p:embed/>
            </p:oleObj>
          </a:graphicData>
        </a:graphic>
      </p:graphicFrame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1403648" y="5445224"/>
          <a:ext cx="1008577" cy="357882"/>
        </p:xfrm>
        <a:graphic>
          <a:graphicData uri="http://schemas.openxmlformats.org/presentationml/2006/ole">
            <p:oleObj spid="_x0000_s62468" name="Equation" r:id="rId6" imgW="39348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Horizontal Asymptotes (H.A.):</a:t>
            </a:r>
            <a:endParaRPr lang="en-CA" sz="2400" dirty="0" smtClean="0">
              <a:latin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NOTE: Since a horizontal asymptote is only a barrier as x gets to be very large positive values  and/or very large negative values , the graph may cross the horizontal asymptote in the central area of the graph. You will examine the behaviour of the curve in the next lesson</a:t>
            </a:r>
            <a:r>
              <a:rPr lang="en-CA" sz="2400" dirty="0" smtClean="0"/>
              <a:t>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3: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equation of the horizontal asymptote, if it exists.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1403648" y="2492896"/>
          <a:ext cx="2534766" cy="844922"/>
        </p:xfrm>
        <a:graphic>
          <a:graphicData uri="http://schemas.openxmlformats.org/presentationml/2006/ole">
            <p:oleObj spid="_x0000_s63491" name="Equation" r:id="rId4" imgW="11808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c)  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1331640" y="1556792"/>
          <a:ext cx="1974766" cy="880638"/>
        </p:xfrm>
        <a:graphic>
          <a:graphicData uri="http://schemas.openxmlformats.org/presentationml/2006/ole">
            <p:oleObj spid="_x0000_s64515" name="Equation" r:id="rId4" imgW="939600" imgH="419040" progId="Equation.DSMT4">
              <p:embed/>
            </p:oleObj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1331640" y="4077072"/>
          <a:ext cx="2784311" cy="864096"/>
        </p:xfrm>
        <a:graphic>
          <a:graphicData uri="http://schemas.openxmlformats.org/presentationml/2006/ole">
            <p:oleObj spid="_x0000_s64516" name="Equation" r:id="rId5" imgW="147312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4: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Given </a:t>
            </a:r>
          </a:p>
          <a:p>
            <a:pPr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Find the domain, intercepts, and vertical and horizontal asymptotes. Then use this information to sketch what you now know about your function</a:t>
            </a:r>
            <a:r>
              <a:rPr lang="en-CA" sz="2400" dirty="0" smtClean="0"/>
              <a:t>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3419873" y="1569885"/>
          <a:ext cx="3120346" cy="851003"/>
        </p:xfrm>
        <a:graphic>
          <a:graphicData uri="http://schemas.openxmlformats.org/presentationml/2006/ole">
            <p:oleObj spid="_x0000_s65539" name="Equation" r:id="rId4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Use this slide for work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3995936" y="1772816"/>
          <a:ext cx="3120346" cy="851003"/>
        </p:xfrm>
        <a:graphic>
          <a:graphicData uri="http://schemas.openxmlformats.org/presentationml/2006/ole">
            <p:oleObj spid="_x0000_s66562" name="Equation" r:id="rId4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6444207" y="1628800"/>
          <a:ext cx="2112235" cy="576064"/>
        </p:xfrm>
        <a:graphic>
          <a:graphicData uri="http://schemas.openxmlformats.org/presentationml/2006/ole">
            <p:oleObj spid="_x0000_s68610" name="Equation" r:id="rId5" imgW="15364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5976664" cy="936104"/>
          </a:xfrm>
        </p:spPr>
        <p:txBody>
          <a:bodyPr>
            <a:noAutofit/>
          </a:bodyPr>
          <a:lstStyle/>
          <a:p>
            <a:pPr algn="ctr"/>
            <a:r>
              <a:rPr lang="en-CA" sz="2800" u="sng" dirty="0" smtClean="0"/>
              <a:t/>
            </a:r>
            <a:br>
              <a:rPr lang="en-CA" sz="2800" u="sng" dirty="0" smtClean="0"/>
            </a:br>
            <a:r>
              <a:rPr lang="en-CA" sz="3200" u="sng" dirty="0" smtClean="0"/>
              <a:t>Rational Functions and Their Characteristics (DAY </a:t>
            </a:r>
            <a:r>
              <a:rPr lang="en-CA" sz="3200" u="sng" dirty="0" smtClean="0"/>
              <a:t>2):</a:t>
            </a:r>
            <a:r>
              <a:rPr lang="en-CA" sz="3200" dirty="0" smtClean="0"/>
              <a:t/>
            </a:r>
            <a:br>
              <a:rPr lang="en-CA" sz="3200" dirty="0" smtClean="0"/>
            </a:br>
            <a:endParaRPr lang="en-C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800800" cy="4896544"/>
          </a:xfrm>
        </p:spPr>
        <p:txBody>
          <a:bodyPr>
            <a:normAutofit/>
          </a:bodyPr>
          <a:lstStyle/>
          <a:p>
            <a:pPr algn="l"/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1: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intercepts and the vertical and horizontal asymptotes for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CA" sz="2400" dirty="0" smtClean="0">
                <a:latin typeface="Arial" pitchFamily="34" charset="0"/>
                <a:cs typeface="Arial" pitchFamily="34" charset="0"/>
              </a:rPr>
              <a:t>Then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sketch what you know about the function so far.</a:t>
            </a:r>
          </a:p>
          <a:p>
            <a:r>
              <a:rPr lang="en-CA" sz="2800" dirty="0" smtClean="0"/>
              <a:t> </a:t>
            </a:r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>
              <a:buFont typeface="Arial" pitchFamily="34" charset="0"/>
              <a:buChar char="•"/>
            </a:pPr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 smtClean="0"/>
          </a:p>
          <a:p>
            <a:pPr marL="639763" lvl="1" indent="-182563" algn="l"/>
            <a:endParaRPr lang="en-CA" sz="2000" i="1" dirty="0"/>
          </a:p>
          <a:p>
            <a:pPr marL="639763" lvl="1" indent="-182563" algn="l"/>
            <a:endParaRPr lang="en-CA" sz="20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28384" y="6237312"/>
            <a:ext cx="896888" cy="365125"/>
          </a:xfrm>
        </p:spPr>
        <p:txBody>
          <a:bodyPr/>
          <a:lstStyle/>
          <a:p>
            <a:r>
              <a:rPr lang="en-CA" sz="1400" dirty="0" smtClean="0"/>
              <a:t>S. Evans</a:t>
            </a:r>
            <a:endParaRPr lang="en-CA" sz="1400" dirty="0"/>
          </a:p>
        </p:txBody>
      </p:sp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3131839" y="2348880"/>
          <a:ext cx="1979059" cy="864096"/>
        </p:xfrm>
        <a:graphic>
          <a:graphicData uri="http://schemas.openxmlformats.org/presentationml/2006/ole">
            <p:oleObj spid="_x0000_s80900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Over the next three days, you will examine the  basic characteristics of a rational function. Understanding these functions will enable you to draw an accurate </a:t>
            </a:r>
            <a:r>
              <a:rPr lang="en-CA" sz="2400" u="sng" dirty="0" smtClean="0">
                <a:latin typeface="Arial" pitchFamily="34" charset="0"/>
                <a:cs typeface="Arial" pitchFamily="34" charset="0"/>
              </a:rPr>
              <a:t>sketch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of a rational function. These characteristics are: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Domain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 (both x and y)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Holes in the function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Asymptotes (Vertical, Horizontal, &amp; Linear Oblique)</a:t>
            </a:r>
          </a:p>
          <a:p>
            <a:pPr lvl="0"/>
            <a:r>
              <a:rPr lang="en-CA" sz="2400" dirty="0" smtClean="0">
                <a:latin typeface="Arial" pitchFamily="34" charset="0"/>
                <a:cs typeface="Arial" pitchFamily="34" charset="0"/>
              </a:rPr>
              <a:t>Behaviour of the function close to the asymptote(s)</a:t>
            </a:r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Let’s start with familiar concepts, domain and intercepts…..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876256" y="1412776"/>
          <a:ext cx="1484655" cy="720204"/>
        </p:xfrm>
        <a:graphic>
          <a:graphicData uri="http://schemas.openxmlformats.org/presentationml/2006/ole">
            <p:oleObj spid="_x0000_s81923" name="Equation" r:id="rId5" imgW="901440" imgH="393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4248" y="278092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Sketch what we know so far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7560840" cy="48965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To be able to sketch the curve in the boundaries created by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asymptotes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need to understand the behaviour of the graph as it approaches the asymptotes.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Behaviour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of the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Function as it approaches the Vertical Asymptote (VA):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(Does the curve point toward positive or negative infinity on either side of the VA?)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You need to examine the sign of the function as x “approaches” the VA from the left side ( ) and the sign of the function as x “approaches” the VA from the right side ( ). To do this for the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left side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substitute a value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smaller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than the VA but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really close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to it and determine whether the output would be positive or negative. Then for the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right side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, you substitute a value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larger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than the VA but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really close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to it and determine whether the output would be positive or negative. A positive output would imply that the graph is pointing upwards towards positive infinity on that side of the VA and a negative output would imply that the graph is pointing downwards towards negative infinity on that side of the VA.</a:t>
            </a: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2: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Examine the behaviour of the function 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			(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From ex 1) around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vertical asymptote. Then add that information to your sketch of 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2009909" y="2060848"/>
          <a:ext cx="1842011" cy="720080"/>
        </p:xfrm>
        <a:graphic>
          <a:graphicData uri="http://schemas.openxmlformats.org/presentationml/2006/ole">
            <p:oleObj spid="_x0000_s83971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3275856" y="3284984"/>
          <a:ext cx="706208" cy="487040"/>
        </p:xfrm>
        <a:graphic>
          <a:graphicData uri="http://schemas.openxmlformats.org/presentationml/2006/ole">
            <p:oleObj spid="_x0000_s83972" name="Equation" r:id="rId5" imgW="368280" imgH="25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128792" cy="489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</a:rPr>
              <a:t>Behaviour of the Function as it approaches the Horizontal Asymptote:</a:t>
            </a:r>
            <a:endParaRPr lang="en-CA" sz="2400" dirty="0" smtClean="0">
              <a:latin typeface="Arial" pitchFamily="34" charset="0"/>
            </a:endParaRP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(Is the function above or below the HA as x is a very large positive (as </a:t>
            </a:r>
            <a:r>
              <a:rPr lang="en-CA" sz="2400" dirty="0" smtClean="0">
                <a:latin typeface="Arial" pitchFamily="34" charset="0"/>
              </a:rPr>
              <a:t>                 ) 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or </a:t>
            </a:r>
            <a:r>
              <a:rPr lang="en-CA" sz="2400" dirty="0" smtClean="0">
                <a:latin typeface="Arial" pitchFamily="34" charset="0"/>
              </a:rPr>
              <a:t>as x is a  very large negative (</a:t>
            </a:r>
            <a:r>
              <a:rPr lang="en-CA" sz="2400" dirty="0" smtClean="0">
                <a:latin typeface="Arial" pitchFamily="34" charset="0"/>
              </a:rPr>
              <a:t>as                     </a:t>
            </a:r>
            <a:r>
              <a:rPr lang="en-CA" sz="2400" dirty="0" smtClean="0">
                <a:latin typeface="Arial" pitchFamily="34" charset="0"/>
              </a:rPr>
              <a:t>)?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When is the function </a:t>
            </a:r>
            <a:r>
              <a:rPr lang="en-CA" sz="2400" b="1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the HA? Solve: 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When is the function </a:t>
            </a:r>
            <a:r>
              <a:rPr lang="en-CA" sz="2400" b="1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the HA? Solve: ____________________________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Does the function </a:t>
            </a:r>
            <a:r>
              <a:rPr lang="en-CA" sz="2400" b="1" dirty="0" smtClean="0">
                <a:latin typeface="Arial" pitchFamily="34" charset="0"/>
              </a:rPr>
              <a:t>cross</a:t>
            </a:r>
            <a:r>
              <a:rPr lang="en-CA" sz="2400" dirty="0" smtClean="0">
                <a:latin typeface="Arial" pitchFamily="34" charset="0"/>
              </a:rPr>
              <a:t> the HA? Solve: ______________________________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</a:rPr>
              <a:t>As , </a:t>
            </a:r>
            <a:r>
              <a:rPr lang="en-CA" sz="2400" dirty="0" smtClean="0">
                <a:latin typeface="Arial" pitchFamily="34" charset="0"/>
              </a:rPr>
              <a:t>                    </a:t>
            </a:r>
            <a:r>
              <a:rPr lang="en-CA" sz="2400" dirty="0" smtClean="0">
                <a:latin typeface="Arial" pitchFamily="34" charset="0"/>
              </a:rPr>
              <a:t>is the function above or below the HA? You should substitute </a:t>
            </a:r>
            <a:r>
              <a:rPr lang="en-CA" sz="2400" dirty="0" smtClean="0">
                <a:latin typeface="Arial" pitchFamily="34" charset="0"/>
              </a:rPr>
              <a:t>a very </a:t>
            </a:r>
            <a:r>
              <a:rPr lang="en-CA" sz="2400" dirty="0" smtClean="0">
                <a:latin typeface="Arial" pitchFamily="34" charset="0"/>
              </a:rPr>
              <a:t>________ _________ x – value and if the output is 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 and if the output is _______________________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HA.</a:t>
            </a:r>
          </a:p>
          <a:p>
            <a:pPr>
              <a:buNone/>
            </a:pPr>
            <a:r>
              <a:rPr lang="en-CA" sz="2400" dirty="0" smtClean="0">
                <a:latin typeface="Arial" pitchFamily="34" charset="0"/>
              </a:rPr>
              <a:t> 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</a:rPr>
              <a:t>As </a:t>
            </a:r>
            <a:r>
              <a:rPr lang="en-CA" sz="2400" dirty="0" smtClean="0">
                <a:latin typeface="Arial" pitchFamily="34" charset="0"/>
              </a:rPr>
              <a:t>                       </a:t>
            </a:r>
            <a:r>
              <a:rPr lang="en-CA" sz="2400" dirty="0" smtClean="0">
                <a:latin typeface="Arial" pitchFamily="34" charset="0"/>
              </a:rPr>
              <a:t>is the function above or below the HA? You should substitute a very _________ ___________ x – value and if the output is 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above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 and if the output is _______________________ the function </a:t>
            </a:r>
            <a:r>
              <a:rPr lang="en-CA" sz="2400" dirty="0" smtClean="0">
                <a:latin typeface="Arial" pitchFamily="34" charset="0"/>
              </a:rPr>
              <a:t>is </a:t>
            </a:r>
            <a:r>
              <a:rPr lang="en-CA" sz="2400" b="1" u="sng" dirty="0" smtClean="0">
                <a:latin typeface="Arial" pitchFamily="34" charset="0"/>
              </a:rPr>
              <a:t>below</a:t>
            </a:r>
            <a:r>
              <a:rPr lang="en-CA" sz="2400" dirty="0" smtClean="0">
                <a:latin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</a:rPr>
              <a:t>the HA.</a:t>
            </a:r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6660232" y="836712"/>
          <a:ext cx="1842011" cy="720080"/>
        </p:xfrm>
        <a:graphic>
          <a:graphicData uri="http://schemas.openxmlformats.org/presentationml/2006/ole">
            <p:oleObj spid="_x0000_s86018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6804248" y="1844824"/>
          <a:ext cx="770756" cy="220216"/>
        </p:xfrm>
        <a:graphic>
          <a:graphicData uri="http://schemas.openxmlformats.org/presentationml/2006/ole">
            <p:oleObj spid="_x0000_s86020" name="Equation" r:id="rId5" imgW="533160" imgH="152280" progId="Equation.DSMT4">
              <p:embed/>
            </p:oleObj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3995936" y="2132856"/>
          <a:ext cx="955743" cy="216024"/>
        </p:xfrm>
        <a:graphic>
          <a:graphicData uri="http://schemas.openxmlformats.org/presentationml/2006/ole">
            <p:oleObj spid="_x0000_s86021" name="Equation" r:id="rId6" imgW="533160" imgH="139680" progId="Equation.DSMT4">
              <p:embed/>
            </p:oleObj>
          </a:graphicData>
        </a:graphic>
      </p:graphicFrame>
      <p:graphicFrame>
        <p:nvGraphicFramePr>
          <p:cNvPr id="86022" name="Object 6"/>
          <p:cNvGraphicFramePr>
            <a:graphicFrameLocks noChangeAspect="1"/>
          </p:cNvGraphicFramePr>
          <p:nvPr/>
        </p:nvGraphicFramePr>
        <p:xfrm>
          <a:off x="1187624" y="3861048"/>
          <a:ext cx="936104" cy="267458"/>
        </p:xfrm>
        <a:graphic>
          <a:graphicData uri="http://schemas.openxmlformats.org/presentationml/2006/ole">
            <p:oleObj spid="_x0000_s86022" name="Equation" r:id="rId7" imgW="533160" imgH="152280" progId="Equation.DSMT4">
              <p:embed/>
            </p:oleObj>
          </a:graphicData>
        </a:graphic>
      </p:graphicFrame>
      <p:graphicFrame>
        <p:nvGraphicFramePr>
          <p:cNvPr id="86024" name="Object 8"/>
          <p:cNvGraphicFramePr>
            <a:graphicFrameLocks noChangeAspect="1"/>
          </p:cNvGraphicFramePr>
          <p:nvPr/>
        </p:nvGraphicFramePr>
        <p:xfrm>
          <a:off x="1187624" y="4869160"/>
          <a:ext cx="914773" cy="239583"/>
        </p:xfrm>
        <a:graphic>
          <a:graphicData uri="http://schemas.openxmlformats.org/presentationml/2006/ole">
            <p:oleObj spid="_x0000_s86024" name="Equation" r:id="rId8" imgW="53316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3: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Does the function 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from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ex 1) cross its horizontal asymptote? (Justify)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3779912" y="1772816"/>
          <a:ext cx="1842011" cy="720080"/>
        </p:xfrm>
        <a:graphic>
          <a:graphicData uri="http://schemas.openxmlformats.org/presentationml/2006/ole">
            <p:oleObj spid="_x0000_s87042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c</a:t>
            </a:r>
            <a:r>
              <a:rPr lang="en-CA" sz="2400" dirty="0" smtClean="0"/>
              <a:t>) </a:t>
            </a:r>
            <a:r>
              <a:rPr lang="en-CA" sz="2400" dirty="0" smtClean="0"/>
              <a:t>As </a:t>
            </a:r>
            <a:r>
              <a:rPr lang="en-CA" sz="2400" dirty="0" smtClean="0"/>
              <a:t>               is </a:t>
            </a:r>
            <a:r>
              <a:rPr lang="en-CA" sz="2400" dirty="0" smtClean="0"/>
              <a:t>the function, </a:t>
            </a:r>
            <a:r>
              <a:rPr lang="en-CA" sz="2400" dirty="0" smtClean="0"/>
              <a:t>                          , </a:t>
            </a:r>
            <a:r>
              <a:rPr lang="en-CA" sz="2400" dirty="0" smtClean="0"/>
              <a:t>above or below the HA?</a:t>
            </a:r>
          </a:p>
          <a:p>
            <a:pPr marL="0" indent="0"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788024" y="1556792"/>
          <a:ext cx="1842011" cy="720080"/>
        </p:xfrm>
        <a:graphic>
          <a:graphicData uri="http://schemas.openxmlformats.org/presentationml/2006/ole">
            <p:oleObj spid="_x0000_s90114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1619250" y="1712913"/>
          <a:ext cx="1023938" cy="266700"/>
        </p:xfrm>
        <a:graphic>
          <a:graphicData uri="http://schemas.openxmlformats.org/presentationml/2006/ole">
            <p:oleObj spid="_x0000_s90115" name="Equation" r:id="rId5" imgW="533160" imgH="139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b</a:t>
            </a:r>
            <a:r>
              <a:rPr lang="en-CA" sz="2400" dirty="0" smtClean="0"/>
              <a:t>) As </a:t>
            </a:r>
            <a:r>
              <a:rPr lang="en-CA" sz="2400" dirty="0" smtClean="0"/>
              <a:t>               is </a:t>
            </a:r>
            <a:r>
              <a:rPr lang="en-CA" sz="2400" dirty="0" smtClean="0"/>
              <a:t>the function, </a:t>
            </a:r>
            <a:r>
              <a:rPr lang="en-CA" sz="2400" dirty="0" smtClean="0"/>
              <a:t>                          , </a:t>
            </a:r>
            <a:r>
              <a:rPr lang="en-CA" sz="2400" dirty="0" smtClean="0"/>
              <a:t>above or below the HA?</a:t>
            </a:r>
          </a:p>
          <a:p>
            <a:pPr marL="0" indent="0"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788024" y="1556792"/>
          <a:ext cx="1842011" cy="720080"/>
        </p:xfrm>
        <a:graphic>
          <a:graphicData uri="http://schemas.openxmlformats.org/presentationml/2006/ole">
            <p:oleObj spid="_x0000_s89090" name="Equation" r:id="rId4" imgW="901440" imgH="393480" progId="Equation.DSMT4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1619672" y="1700808"/>
          <a:ext cx="1022784" cy="292224"/>
        </p:xfrm>
        <a:graphic>
          <a:graphicData uri="http://schemas.openxmlformats.org/presentationml/2006/ole">
            <p:oleObj spid="_x0000_s89091" name="Equation" r:id="rId5" imgW="53316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d)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Add the above information to your sketch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of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		(from Ex 1)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 Given that curves usually “hug” the asymptotes, fill-in the possible sketch of the function.</a:t>
            </a:r>
          </a:p>
          <a:p>
            <a:pPr mar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/>
              <a:t> </a:t>
            </a: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1187624" y="2132856"/>
          <a:ext cx="1842011" cy="720080"/>
        </p:xfrm>
        <a:graphic>
          <a:graphicData uri="http://schemas.openxmlformats.org/presentationml/2006/ole">
            <p:oleObj spid="_x0000_s91138" name="Equation" r:id="rId4" imgW="90144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Linear) Oblique Asymptotes: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For rational functions, linear oblique asymptotes occur </a:t>
            </a:r>
            <a:r>
              <a:rPr lang="en-CA" sz="2400" b="1" dirty="0" smtClean="0">
                <a:latin typeface="Arial" pitchFamily="34" charset="0"/>
                <a:cs typeface="Arial" pitchFamily="34" charset="0"/>
              </a:rPr>
              <a:t>when the degree of the numerator is exactly one more than the degree of the denominator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.  The equation of the linear oblique asymptote can be found by dividing the numerator by the denominator using long division. (or synthetic division where appropriate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4: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Let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a)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oblique asymptote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3203848" y="1412776"/>
          <a:ext cx="2333036" cy="785614"/>
        </p:xfrm>
        <a:graphic>
          <a:graphicData uri="http://schemas.openxmlformats.org/presentationml/2006/ole">
            <p:oleObj spid="_x0000_s105474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</a:rPr>
              <a:t>Example 1:</a:t>
            </a:r>
            <a:r>
              <a:rPr lang="en-CA" sz="2400" dirty="0" smtClean="0">
                <a:latin typeface="Arial" pitchFamily="34" charset="0"/>
              </a:rPr>
              <a:t> Determine the domain and intercepts of each of the following:</a:t>
            </a:r>
          </a:p>
          <a:p>
            <a:pPr>
              <a:buNone/>
            </a:pPr>
            <a:r>
              <a:rPr lang="en-CA" sz="2400" dirty="0" smtClean="0"/>
              <a:t>a)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b) 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962309" y="2420888"/>
          <a:ext cx="1593467" cy="771836"/>
        </p:xfrm>
        <a:graphic>
          <a:graphicData uri="http://schemas.openxmlformats.org/presentationml/2006/ole">
            <p:oleObj spid="_x0000_s40962" name="Equation" r:id="rId4" imgW="812520" imgH="393480" progId="Equation.DSMT4">
              <p:embed/>
            </p:oleObj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971600" y="4437112"/>
          <a:ext cx="2160240" cy="720080"/>
        </p:xfrm>
        <a:graphic>
          <a:graphicData uri="http://schemas.openxmlformats.org/presentationml/2006/ole">
            <p:oleObj spid="_x0000_s40963" name="Equation" r:id="rId5" imgW="118080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6498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b) Determine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intercepts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7522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                                     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Determine the vertical asymptote(s) and examine the behaviour around the VA.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2555776" y="1628800"/>
          <a:ext cx="2333036" cy="785614"/>
        </p:xfrm>
        <a:graphic>
          <a:graphicData uri="http://schemas.openxmlformats.org/presentationml/2006/ole">
            <p:oleObj spid="_x0000_s108546" name="Equation" r:id="rId4" imgW="12445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2):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060848"/>
            <a:ext cx="4631558" cy="464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4716016" y="1196752"/>
          <a:ext cx="1484655" cy="720204"/>
        </p:xfrm>
        <a:graphic>
          <a:graphicData uri="http://schemas.openxmlformats.org/presentationml/2006/ole">
            <p:oleObj spid="_x0000_s109570" name="Equation" r:id="rId5" imgW="901440" imgH="393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CA" dirty="0" smtClean="0"/>
              <a:t>d) Use </a:t>
            </a:r>
            <a:r>
              <a:rPr lang="en-CA" dirty="0" smtClean="0"/>
              <a:t>your analysis to sketch the graph of 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3</a:t>
            </a:r>
            <a:r>
              <a:rPr lang="en-CA" sz="2400" u="sng" dirty="0" smtClean="0"/>
              <a:t>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CA" dirty="0" smtClean="0"/>
          </a:p>
          <a:p>
            <a:endParaRPr lang="en-CA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1556792"/>
            <a:ext cx="7416824" cy="51209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</a:t>
            </a: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1: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Use domain, intercepts, asymptotes and behaviour to sketch the function </a:t>
            </a:r>
            <a:r>
              <a:rPr kumimoji="0" lang="en-C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            </a:t>
            </a:r>
            <a:endParaRPr kumimoji="0" lang="en-C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10598" name="Object 6"/>
          <p:cNvGraphicFramePr>
            <a:graphicFrameLocks noChangeAspect="1"/>
          </p:cNvGraphicFramePr>
          <p:nvPr/>
        </p:nvGraphicFramePr>
        <p:xfrm>
          <a:off x="899592" y="2420888"/>
          <a:ext cx="2883191" cy="1020598"/>
        </p:xfrm>
        <a:graphic>
          <a:graphicData uri="http://schemas.openxmlformats.org/presentationml/2006/ole">
            <p:oleObj spid="_x0000_s110598" name="Equation" r:id="rId4" imgW="14349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</a:t>
            </a:r>
            <a:r>
              <a:rPr lang="en-CA" sz="2400" u="sng" dirty="0" smtClean="0"/>
              <a:t>3):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699936"/>
            <a:ext cx="4991598" cy="500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8787" name="Object 3"/>
          <p:cNvGraphicFramePr>
            <a:graphicFrameLocks noChangeAspect="1"/>
          </p:cNvGraphicFramePr>
          <p:nvPr>
            <p:ph idx="1"/>
          </p:nvPr>
        </p:nvGraphicFramePr>
        <p:xfrm>
          <a:off x="5724128" y="1052736"/>
          <a:ext cx="2452213" cy="868040"/>
        </p:xfrm>
        <a:graphic>
          <a:graphicData uri="http://schemas.openxmlformats.org/presentationml/2006/ole">
            <p:oleObj spid="_x0000_s118787" name="Equation" r:id="rId5" imgW="14349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</a:t>
            </a:r>
            <a:r>
              <a:rPr lang="en-CA" sz="2400" u="sng" dirty="0" smtClean="0"/>
              <a:t>Rates of Change</a:t>
            </a:r>
            <a:r>
              <a:rPr lang="en-CA" sz="2400" u="sng" dirty="0" smtClean="0"/>
              <a:t> </a:t>
            </a:r>
            <a:r>
              <a:rPr lang="en-CA" sz="2400" u="sng" dirty="0" smtClean="0"/>
              <a:t>(DAY </a:t>
            </a:r>
            <a:r>
              <a:rPr lang="en-CA" sz="2400" u="sng" dirty="0" smtClean="0"/>
              <a:t>4):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(work on the assigned worksheet)</a:t>
            </a:r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48478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CA" dirty="0" smtClean="0"/>
          </a:p>
          <a:p>
            <a:endParaRPr lang="en-CA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55576" y="1556792"/>
            <a:ext cx="7416824" cy="51209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Concepts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from the previous chapter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are now revisited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using rational functions: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  Average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rate of change (use given range)</a:t>
            </a:r>
          </a:p>
          <a:p>
            <a:pPr marL="268288" lvl="0" indent="-268288">
              <a:buFont typeface="Arial" pitchFamily="34" charset="0"/>
              <a:buChar char="•"/>
            </a:pPr>
            <a:r>
              <a:rPr lang="en-CA" sz="2400" dirty="0" smtClean="0">
                <a:latin typeface="Arial" pitchFamily="34" charset="0"/>
                <a:cs typeface="Arial" pitchFamily="34" charset="0"/>
              </a:rPr>
              <a:t>Instantaneous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rate of change (Check three following intervals that get close to the independent value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844824"/>
            <a:ext cx="640871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sz="2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CA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graph of a rational function usually has at least one asymptote, which may be vertical, horizontal, or oblique. An oblique asymptote is neither vertical nor horizontal.</a:t>
            </a:r>
            <a:endParaRPr lang="en-CA" sz="2400" i="1" dirty="0" smtClean="0">
              <a:latin typeface="Arial" pitchFamily="34" charset="0"/>
            </a:endParaRP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  </a:t>
            </a: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539552" y="1772816"/>
            <a:ext cx="727280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CA" sz="2200" b="1" u="sng" dirty="0" smtClean="0">
                <a:latin typeface="Arial" pitchFamily="34" charset="0"/>
                <a:cs typeface="Arial" pitchFamily="34" charset="0"/>
              </a:rPr>
              <a:t>Vertical Asymptotes (V.A.):</a:t>
            </a:r>
            <a:endParaRPr lang="en-CA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200" dirty="0" smtClean="0">
                <a:latin typeface="Arial" pitchFamily="34" charset="0"/>
                <a:cs typeface="Arial" pitchFamily="34" charset="0"/>
              </a:rPr>
              <a:t>Vertical asymptotes are imaginary vertical lines that form boundaries in the graph. Vertical asymptotes can be found where the function is undefined. However, not all restrictions produce a vertical asymptote. To make sure you have a vertical asymptote, simplify the rational function fully. The restrictions that are left in the reduced function will produce the vertical asymptotes. The equation of a vertical asymptote will then be . </a:t>
            </a:r>
            <a:r>
              <a:rPr lang="en-CA" sz="2200" b="1" dirty="0" smtClean="0">
                <a:latin typeface="Arial" pitchFamily="34" charset="0"/>
                <a:cs typeface="Arial" pitchFamily="34" charset="0"/>
              </a:rPr>
              <a:t>A graph never crosses a vertical asymptote because that x – value can never occur in the domain of the function.</a:t>
            </a:r>
            <a:endParaRPr lang="en-CA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6768752" cy="4680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Holes: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Sometimes a rational function has a hole in the graph. This is a point in the function where the graph gets really close to but never equals it. This will occur at the x – value of a restriction that is cancelled out during simplification. To get the y – value of the hole, substitute the x – value into the simplified rational function. </a:t>
            </a:r>
            <a:r>
              <a:rPr lang="en-CA" sz="2400" u="sng" dirty="0" smtClean="0">
                <a:latin typeface="Arial" pitchFamily="34" charset="0"/>
                <a:cs typeface="Arial" pitchFamily="34" charset="0"/>
              </a:rPr>
              <a:t>Note: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The x – value you are substituting in is a restriction and does not exist in the domain of the function. This is why the co-ordinates that you are finding are for a hole in the function.</a:t>
            </a:r>
          </a:p>
          <a:p>
            <a:pPr marL="0" indent="0">
              <a:buNone/>
            </a:pPr>
            <a:endParaRPr lang="en-CA" sz="2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u="sng" dirty="0" smtClean="0">
                <a:latin typeface="Arial" pitchFamily="34" charset="0"/>
                <a:cs typeface="Arial" pitchFamily="34" charset="0"/>
              </a:rPr>
              <a:t>Example 2: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Determine the vertical asymptotes and or holes of the following rational functions AND sketch on a Cartesian plane.</a:t>
            </a:r>
          </a:p>
          <a:p>
            <a:pPr marL="0" indent="0">
              <a:buNone/>
            </a:pPr>
            <a:r>
              <a:rPr lang="en-CA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a) </a:t>
            </a:r>
          </a:p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187624" y="2894747"/>
          <a:ext cx="2088232" cy="740986"/>
        </p:xfrm>
        <a:graphic>
          <a:graphicData uri="http://schemas.openxmlformats.org/presentationml/2006/ole">
            <p:oleObj spid="_x0000_s50178" name="Equation" r:id="rId4" imgW="118080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2162" y="1556792"/>
            <a:ext cx="4990727" cy="500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5400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2400" dirty="0" smtClean="0"/>
              <a:t>      </a:t>
            </a:r>
            <a:r>
              <a:rPr lang="en-CA" sz="2400" u="sng" dirty="0" smtClean="0"/>
              <a:t>Rational Functions and Their Characteristics (DAY 1):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684076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b)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244408" y="6309320"/>
            <a:ext cx="608856" cy="365125"/>
          </a:xfrm>
        </p:spPr>
        <p:txBody>
          <a:bodyPr/>
          <a:lstStyle/>
          <a:p>
            <a:r>
              <a:rPr lang="en-CA" dirty="0" smtClean="0"/>
              <a:t>S. Evans</a:t>
            </a:r>
            <a:endParaRPr lang="en-CA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9010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259632" y="1514146"/>
          <a:ext cx="1944216" cy="773912"/>
        </p:xfrm>
        <a:graphic>
          <a:graphicData uri="http://schemas.openxmlformats.org/presentationml/2006/ole">
            <p:oleObj spid="_x0000_s49155" name="Equation" r:id="rId4" imgW="977476" imgH="393529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283</TotalTime>
  <Words>1443</Words>
  <Application>Microsoft Office PowerPoint</Application>
  <PresentationFormat>On-screen Show (4:3)</PresentationFormat>
  <Paragraphs>333</Paragraphs>
  <Slides>36</Slides>
  <Notes>36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Flow</vt:lpstr>
      <vt:lpstr>Equation</vt:lpstr>
      <vt:lpstr>MathType 5.0 Equation</vt:lpstr>
      <vt:lpstr>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     Rational Functions and Their Characteristics (DAY 1): </vt:lpstr>
      <vt:lpstr>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2): </vt:lpstr>
      <vt:lpstr>      Rational Functions and Their Characteristics (DAY 3): </vt:lpstr>
      <vt:lpstr>      Rational Functions and Their Characteristics (DAY 3): </vt:lpstr>
      <vt:lpstr>      Rational Functions and Rates of Change (DAY 4):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Derivatives of Polynomial Functions</dc:title>
  <dc:creator>sandy</dc:creator>
  <cp:lastModifiedBy>sandy</cp:lastModifiedBy>
  <cp:revision>156</cp:revision>
  <dcterms:created xsi:type="dcterms:W3CDTF">2010-09-21T17:07:38Z</dcterms:created>
  <dcterms:modified xsi:type="dcterms:W3CDTF">2010-10-04T22:28:44Z</dcterms:modified>
</cp:coreProperties>
</file>